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32"/>
  </p:notesMasterIdLst>
  <p:handoutMasterIdLst>
    <p:handoutMasterId r:id="rId33"/>
  </p:handoutMasterIdLst>
  <p:sldIdLst>
    <p:sldId id="380" r:id="rId5"/>
    <p:sldId id="410" r:id="rId6"/>
    <p:sldId id="411" r:id="rId7"/>
    <p:sldId id="412" r:id="rId8"/>
    <p:sldId id="382" r:id="rId9"/>
    <p:sldId id="381" r:id="rId10"/>
    <p:sldId id="409" r:id="rId11"/>
    <p:sldId id="362" r:id="rId12"/>
    <p:sldId id="386" r:id="rId13"/>
    <p:sldId id="387" r:id="rId14"/>
    <p:sldId id="388" r:id="rId15"/>
    <p:sldId id="293" r:id="rId16"/>
    <p:sldId id="363" r:id="rId17"/>
    <p:sldId id="364" r:id="rId18"/>
    <p:sldId id="401" r:id="rId19"/>
    <p:sldId id="383" r:id="rId20"/>
    <p:sldId id="408" r:id="rId21"/>
    <p:sldId id="385" r:id="rId22"/>
    <p:sldId id="393" r:id="rId23"/>
    <p:sldId id="290" r:id="rId24"/>
    <p:sldId id="395" r:id="rId25"/>
    <p:sldId id="373" r:id="rId26"/>
    <p:sldId id="397" r:id="rId27"/>
    <p:sldId id="374" r:id="rId28"/>
    <p:sldId id="396" r:id="rId29"/>
    <p:sldId id="378" r:id="rId30"/>
    <p:sldId id="3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0000" autoAdjust="0"/>
  </p:normalViewPr>
  <p:slideViewPr>
    <p:cSldViewPr>
      <p:cViewPr varScale="1">
        <p:scale>
          <a:sx n="61" d="100"/>
          <a:sy n="61" d="100"/>
        </p:scale>
        <p:origin x="248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8562-6DD3-4BFA-8244-08BFB9C18094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8359-F586-4E58-8654-FB896262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8562-6DD3-4BFA-8244-08BFB9C18094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8359-F586-4E58-8654-FB896262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08B3A33-C7DD-5973-62FA-C7E256F9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762000"/>
            <a:ext cx="61722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Crafting a  Joyful Word in a Joyless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99ECA-10EE-BC9F-0F38-BD66E62A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9068F-97B5-345B-B48D-E119ED401B5D}"/>
              </a:ext>
            </a:extLst>
          </p:cNvPr>
          <p:cNvSpPr txBox="1"/>
          <p:nvPr/>
        </p:nvSpPr>
        <p:spPr>
          <a:xfrm>
            <a:off x="1125567" y="658602"/>
            <a:ext cx="99408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ooper Black" panose="0208090404030B020404" pitchFamily="18" charset="77"/>
              </a:rPr>
              <a:t>The World Kids Live In</a:t>
            </a:r>
          </a:p>
          <a:p>
            <a:pPr algn="ctr"/>
            <a:r>
              <a:rPr lang="en-US" sz="6600" dirty="0">
                <a:latin typeface="Cooper Black" panose="0208090404030B020404" pitchFamily="18" charset="77"/>
              </a:rPr>
              <a:t>True or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64945-93C6-00E2-DDBF-13B3AA3A6395}"/>
              </a:ext>
            </a:extLst>
          </p:cNvPr>
          <p:cNvSpPr txBox="1"/>
          <p:nvPr/>
        </p:nvSpPr>
        <p:spPr>
          <a:xfrm>
            <a:off x="1138819" y="3022430"/>
            <a:ext cx="10034947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Just in the state of Oregon, the rate of suicide of 10-12 year </a:t>
            </a:r>
            <a:r>
              <a:rPr lang="en-US" sz="4000" dirty="0" err="1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olds</a:t>
            </a:r>
            <a:r>
              <a:rPr lang="en-US" sz="40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increased 500% from 2017 to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9068F-97B5-345B-B48D-E119ED401B5D}"/>
              </a:ext>
            </a:extLst>
          </p:cNvPr>
          <p:cNvSpPr txBox="1"/>
          <p:nvPr/>
        </p:nvSpPr>
        <p:spPr>
          <a:xfrm>
            <a:off x="1125568" y="423258"/>
            <a:ext cx="99408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ooper Black" panose="0208090404030B020404" pitchFamily="18" charset="77"/>
              </a:rPr>
              <a:t>The World Kids Live In</a:t>
            </a:r>
          </a:p>
          <a:p>
            <a:pPr algn="ctr"/>
            <a:r>
              <a:rPr lang="en-US" sz="6600" dirty="0">
                <a:latin typeface="Cooper Black" panose="0208090404030B020404" pitchFamily="18" charset="77"/>
              </a:rPr>
              <a:t>True or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64945-93C6-00E2-DDBF-13B3AA3A6395}"/>
              </a:ext>
            </a:extLst>
          </p:cNvPr>
          <p:cNvSpPr txBox="1"/>
          <p:nvPr/>
        </p:nvSpPr>
        <p:spPr>
          <a:xfrm>
            <a:off x="1524000" y="2761564"/>
            <a:ext cx="10034947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number of reported child abuse cases increased in the 14 months following the 2020 lockdown.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28600"/>
            <a:ext cx="6578607" cy="5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066800"/>
            <a:ext cx="7772400" cy="19050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Cooper Black" panose="0208090404030B020404" pitchFamily="18" charset="77"/>
              </a:rPr>
              <a:t>What is JOY?!!!</a:t>
            </a:r>
          </a:p>
        </p:txBody>
      </p:sp>
    </p:spTree>
    <p:extLst>
      <p:ext uri="{BB962C8B-B14F-4D97-AF65-F5344CB8AC3E}">
        <p14:creationId xmlns:p14="http://schemas.microsoft.com/office/powerpoint/2010/main" val="5835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905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Xara- </a:t>
            </a:r>
            <a:r>
              <a:rPr lang="en-US" b="1" i="1" dirty="0">
                <a:latin typeface="Arial Rounded MT Bold" panose="020F0704030504030204" pitchFamily="34" charset="77"/>
              </a:rPr>
              <a:t>Joy-</a:t>
            </a:r>
            <a:r>
              <a:rPr lang="en-US" b="1" dirty="0">
                <a:latin typeface="Arial Rounded MT Bold" panose="020F0704030504030204" pitchFamily="34" charset="77"/>
              </a:rPr>
              <a:t> to be favorably disposed towards God’s grace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459BE-88A8-4E00-8F85-E8FB6D92ABAE}"/>
              </a:ext>
            </a:extLst>
          </p:cNvPr>
          <p:cNvSpPr txBox="1"/>
          <p:nvPr/>
        </p:nvSpPr>
        <p:spPr>
          <a:xfrm>
            <a:off x="3676650" y="3200400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halkboard SE" panose="03050602040202020205" pitchFamily="66" charset="77"/>
              </a:rPr>
              <a:t>To bounce</a:t>
            </a:r>
          </a:p>
        </p:txBody>
      </p:sp>
    </p:spTree>
    <p:extLst>
      <p:ext uri="{BB962C8B-B14F-4D97-AF65-F5344CB8AC3E}">
        <p14:creationId xmlns:p14="http://schemas.microsoft.com/office/powerpoint/2010/main" val="13524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F696-84A3-A155-93B5-22DF0B34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28600"/>
            <a:ext cx="10515600" cy="1295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oper Black" panose="0208090404030B020404" pitchFamily="18" charset="77"/>
              </a:rPr>
              <a:t>When There is Joy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37247-4971-FFB6-2F67-2D3F2F3F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800" y="1053548"/>
            <a:ext cx="13405279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86F5E0-9C1B-2A99-1020-5426CB3825CE}"/>
              </a:ext>
            </a:extLst>
          </p:cNvPr>
          <p:cNvSpPr txBox="1"/>
          <p:nvPr/>
        </p:nvSpPr>
        <p:spPr>
          <a:xfrm>
            <a:off x="7370785" y="183898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77"/>
              </a:rPr>
              <a:t>Dopamine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1535B-A018-8525-CE2A-7355749450B3}"/>
              </a:ext>
            </a:extLst>
          </p:cNvPr>
          <p:cNvSpPr txBox="1"/>
          <p:nvPr/>
        </p:nvSpPr>
        <p:spPr>
          <a:xfrm>
            <a:off x="7610061" y="526798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77"/>
              </a:rPr>
              <a:t>Oxytocin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1D612-C718-1576-4C2D-35F123E375FC}"/>
              </a:ext>
            </a:extLst>
          </p:cNvPr>
          <p:cNvSpPr txBox="1"/>
          <p:nvPr/>
        </p:nvSpPr>
        <p:spPr>
          <a:xfrm>
            <a:off x="4029179" y="4969927"/>
            <a:ext cx="239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 Rounded MT Bold" panose="020F0704030504030204" pitchFamily="34" charset="77"/>
              </a:rPr>
              <a:t>Endorphines</a:t>
            </a:r>
            <a:endParaRPr lang="en-US" sz="2800" b="1" dirty="0"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E754A-33DB-ADD6-95A4-E4930BB0868A}"/>
              </a:ext>
            </a:extLst>
          </p:cNvPr>
          <p:cNvSpPr txBox="1"/>
          <p:nvPr/>
        </p:nvSpPr>
        <p:spPr>
          <a:xfrm>
            <a:off x="3823609" y="2348948"/>
            <a:ext cx="280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 Rounded MT Bold" panose="020F0704030504030204" pitchFamily="34" charset="77"/>
              </a:rPr>
              <a:t>Lymbic</a:t>
            </a:r>
            <a:r>
              <a:rPr lang="en-US" sz="2800" b="1" dirty="0">
                <a:latin typeface="Arial Rounded MT Bold" panose="020F0704030504030204" pitchFamily="34" charset="77"/>
              </a:rPr>
              <a:t>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2074D-279F-FE5C-1F32-400DD23E09BB}"/>
              </a:ext>
            </a:extLst>
          </p:cNvPr>
          <p:cNvSpPr txBox="1"/>
          <p:nvPr/>
        </p:nvSpPr>
        <p:spPr>
          <a:xfrm>
            <a:off x="5797605" y="6096000"/>
            <a:ext cx="1517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15477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2E2D4C-CB40-55EF-CA18-6B6C7A0B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26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3F55DE-D7AD-1170-57A0-5CD3FA5CAE89}"/>
              </a:ext>
            </a:extLst>
          </p:cNvPr>
          <p:cNvSpPr txBox="1"/>
          <p:nvPr/>
        </p:nvSpPr>
        <p:spPr>
          <a:xfrm>
            <a:off x="304800" y="5257800"/>
            <a:ext cx="6500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ooper Black" panose="0208090404030B020404" pitchFamily="18" charset="77"/>
              </a:rPr>
              <a:t>JOY ROBBERS</a:t>
            </a:r>
          </a:p>
        </p:txBody>
      </p:sp>
    </p:spTree>
    <p:extLst>
      <p:ext uri="{BB962C8B-B14F-4D97-AF65-F5344CB8AC3E}">
        <p14:creationId xmlns:p14="http://schemas.microsoft.com/office/powerpoint/2010/main" val="15846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53A0BE-83B6-854B-C700-40CF8F38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772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7620000" y="2590800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0E44AA-3DC4-9A90-92DF-E61524D0B40A}"/>
              </a:ext>
            </a:extLst>
          </p:cNvPr>
          <p:cNvGrpSpPr/>
          <p:nvPr/>
        </p:nvGrpSpPr>
        <p:grpSpPr>
          <a:xfrm>
            <a:off x="1600200" y="681335"/>
            <a:ext cx="2438400" cy="2601962"/>
            <a:chOff x="1600200" y="681335"/>
            <a:chExt cx="2438400" cy="26019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E7375-C152-5AE7-6698-A6CC8A3C7B2B}"/>
                </a:ext>
              </a:extLst>
            </p:cNvPr>
            <p:cNvSpPr txBox="1"/>
            <p:nvPr/>
          </p:nvSpPr>
          <p:spPr>
            <a:xfrm>
              <a:off x="1600200" y="2821632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Death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D7F3CC-A3FD-7CBD-DD16-5023A21B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0219" y="681335"/>
              <a:ext cx="1989781" cy="198978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C930DD-39CE-A7DC-5A2D-71D9D0639D7F}"/>
              </a:ext>
            </a:extLst>
          </p:cNvPr>
          <p:cNvGrpSpPr/>
          <p:nvPr/>
        </p:nvGrpSpPr>
        <p:grpSpPr>
          <a:xfrm>
            <a:off x="4562062" y="760503"/>
            <a:ext cx="2895600" cy="2522793"/>
            <a:chOff x="4562062" y="760503"/>
            <a:chExt cx="2895600" cy="25227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4635AA-F2BA-114F-BE4E-6342EB2E76E0}"/>
                </a:ext>
              </a:extLst>
            </p:cNvPr>
            <p:cNvSpPr txBox="1"/>
            <p:nvPr/>
          </p:nvSpPr>
          <p:spPr>
            <a:xfrm>
              <a:off x="4562062" y="2821631"/>
              <a:ext cx="289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Suicide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CF2A37-C0CE-5BF7-6F9C-F0025B6A3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2839" y="760503"/>
              <a:ext cx="1746321" cy="174632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E152A7-DB5B-D1CB-5FB5-3EED5206060F}"/>
              </a:ext>
            </a:extLst>
          </p:cNvPr>
          <p:cNvGrpSpPr/>
          <p:nvPr/>
        </p:nvGrpSpPr>
        <p:grpSpPr>
          <a:xfrm>
            <a:off x="7957931" y="704182"/>
            <a:ext cx="2895600" cy="2579114"/>
            <a:chOff x="7957931" y="704182"/>
            <a:chExt cx="2895600" cy="25791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8F4F02-106F-EBB7-1F70-FA4684D84F73}"/>
                </a:ext>
              </a:extLst>
            </p:cNvPr>
            <p:cNvSpPr txBox="1"/>
            <p:nvPr/>
          </p:nvSpPr>
          <p:spPr>
            <a:xfrm>
              <a:off x="7957931" y="2821631"/>
              <a:ext cx="289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Abuse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731DB-882C-7157-5B2B-86F6C391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1999" y="704182"/>
              <a:ext cx="1989781" cy="198978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887A76-EE05-7EAB-6879-97387A66195C}"/>
              </a:ext>
            </a:extLst>
          </p:cNvPr>
          <p:cNvGrpSpPr/>
          <p:nvPr/>
        </p:nvGrpSpPr>
        <p:grpSpPr>
          <a:xfrm>
            <a:off x="1371600" y="3591269"/>
            <a:ext cx="2895600" cy="2585396"/>
            <a:chOff x="1371600" y="3591269"/>
            <a:chExt cx="2895600" cy="25853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3E3252-C518-0898-4940-6971A140E9AD}"/>
                </a:ext>
              </a:extLst>
            </p:cNvPr>
            <p:cNvSpPr txBox="1"/>
            <p:nvPr/>
          </p:nvSpPr>
          <p:spPr>
            <a:xfrm>
              <a:off x="1371600" y="5715000"/>
              <a:ext cx="289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Porn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ADFCC2-AFCF-E594-DD4D-59E2A1CB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3532" y="3591269"/>
              <a:ext cx="2055857" cy="205585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F28D12-27A8-1675-7C65-46A9F6E2BD18}"/>
              </a:ext>
            </a:extLst>
          </p:cNvPr>
          <p:cNvGrpSpPr/>
          <p:nvPr/>
        </p:nvGrpSpPr>
        <p:grpSpPr>
          <a:xfrm>
            <a:off x="7957931" y="3574705"/>
            <a:ext cx="2895600" cy="2637322"/>
            <a:chOff x="7957931" y="3574705"/>
            <a:chExt cx="2895600" cy="26373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7B4F62-213B-BCD9-716D-71DC500D14F6}"/>
                </a:ext>
              </a:extLst>
            </p:cNvPr>
            <p:cNvSpPr txBox="1"/>
            <p:nvPr/>
          </p:nvSpPr>
          <p:spPr>
            <a:xfrm>
              <a:off x="7957931" y="5750362"/>
              <a:ext cx="289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Shootings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22AC0E-12BD-B834-646B-D1426790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1056" y="3574705"/>
              <a:ext cx="2451414" cy="20443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F40A43-4254-D759-2961-3189E1547945}"/>
              </a:ext>
            </a:extLst>
          </p:cNvPr>
          <p:cNvGrpSpPr/>
          <p:nvPr/>
        </p:nvGrpSpPr>
        <p:grpSpPr>
          <a:xfrm>
            <a:off x="4572000" y="3572265"/>
            <a:ext cx="2895600" cy="2607781"/>
            <a:chOff x="4572000" y="3572265"/>
            <a:chExt cx="2895600" cy="26077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03059-FA06-7EB2-BE44-DD1110600C3A}"/>
                </a:ext>
              </a:extLst>
            </p:cNvPr>
            <p:cNvSpPr txBox="1"/>
            <p:nvPr/>
          </p:nvSpPr>
          <p:spPr>
            <a:xfrm>
              <a:off x="4572000" y="5718381"/>
              <a:ext cx="2895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 Rounded MT Bold" panose="020F0704030504030204" pitchFamily="34" charset="77"/>
                </a:rPr>
                <a:t>War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07780B-45FA-C558-D7B6-04929E8D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1996" y="3572265"/>
              <a:ext cx="1904999" cy="190499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24AEC4-1620-44C7-20D5-C329555306FA}"/>
              </a:ext>
            </a:extLst>
          </p:cNvPr>
          <p:cNvSpPr txBox="1"/>
          <p:nvPr/>
        </p:nvSpPr>
        <p:spPr>
          <a:xfrm>
            <a:off x="10552043" y="5791200"/>
            <a:ext cx="134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30875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9068F-97B5-345B-B48D-E119ED401B5D}"/>
              </a:ext>
            </a:extLst>
          </p:cNvPr>
          <p:cNvSpPr txBox="1"/>
          <p:nvPr/>
        </p:nvSpPr>
        <p:spPr>
          <a:xfrm>
            <a:off x="838200" y="2175300"/>
            <a:ext cx="62843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2"/>
                </a:solidFill>
                <a:latin typeface="Cooper Black" panose="0208090404030B020404" pitchFamily="18" charset="77"/>
              </a:rPr>
              <a:t>GOOD NEWS!!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8624D-D9AC-4ACC-C44D-0F954669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696" y="-9939"/>
            <a:ext cx="424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17956"/>
            <a:ext cx="112418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kern="0" dirty="0">
                <a:solidFill>
                  <a:srgbClr val="000000"/>
                </a:solidFill>
                <a:latin typeface="Cooper Black" panose="0208090404030B020404" pitchFamily="18" charset="77"/>
                <a:ea typeface="Arial Unicode MS"/>
                <a:cs typeface="Arial Unicode MS"/>
              </a:rPr>
              <a:t>John 16:33 (NIV) </a:t>
            </a:r>
          </a:p>
          <a:p>
            <a:pPr fontAlgn="base"/>
            <a:endParaRPr lang="en-US" sz="3600" b="1" i="1" kern="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fontAlgn="base"/>
            <a:r>
              <a:rPr lang="en-US" sz="4400" b="1" i="1" kern="0" dirty="0">
                <a:solidFill>
                  <a:srgbClr val="000000"/>
                </a:solidFill>
                <a:latin typeface="Arial Rounded MT Bold" panose="020F0704030504030204" pitchFamily="34" charset="77"/>
                <a:ea typeface="Arial Unicode MS"/>
                <a:cs typeface="Arial Unicode MS"/>
              </a:rPr>
              <a:t>“I have told you these things, so that in me you may have peace. In this world you will have </a:t>
            </a:r>
            <a:r>
              <a:rPr lang="en-US" sz="4400" b="1" i="1" kern="0" dirty="0">
                <a:solidFill>
                  <a:srgbClr val="FF0000"/>
                </a:solidFill>
                <a:latin typeface="Arial Rounded MT Bold" panose="020F0704030504030204" pitchFamily="34" charset="77"/>
                <a:ea typeface="Arial Unicode MS"/>
                <a:cs typeface="Arial Unicode MS"/>
              </a:rPr>
              <a:t>trouble</a:t>
            </a:r>
            <a:r>
              <a:rPr lang="en-US" sz="4400" b="1" i="1" kern="0" dirty="0">
                <a:solidFill>
                  <a:srgbClr val="000000"/>
                </a:solidFill>
                <a:latin typeface="Arial Rounded MT Bold" panose="020F0704030504030204" pitchFamily="34" charset="77"/>
                <a:ea typeface="Arial Unicode MS"/>
                <a:cs typeface="Arial Unicode MS"/>
              </a:rPr>
              <a:t>. But take heart! I have overcome the world.”</a:t>
            </a:r>
          </a:p>
        </p:txBody>
      </p:sp>
    </p:spTree>
    <p:extLst>
      <p:ext uri="{BB962C8B-B14F-4D97-AF65-F5344CB8AC3E}">
        <p14:creationId xmlns:p14="http://schemas.microsoft.com/office/powerpoint/2010/main" val="28934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E236-DD84-BC45-38FB-3213DE701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7200" y="152401"/>
            <a:ext cx="3824177" cy="655319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ABUSE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CONTENTMENT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GOODNEWS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HEALING 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ROBBER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BOUNCE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COSTUMES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GRACE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JOY 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SHOOTINGS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CHILD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ENVIRONMENT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GRACE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LAUGHING</a:t>
            </a:r>
          </a:p>
          <a:p>
            <a:endParaRPr lang="en-US" sz="3600" dirty="0">
              <a:latin typeface="Arial Rounded MT Bold" panose="020F0704030504030204" pitchFamily="34" charset="77"/>
            </a:endParaRPr>
          </a:p>
          <a:p>
            <a:endParaRPr lang="en-US" sz="3600" dirty="0">
              <a:latin typeface="Arial Rounded MT Bold" panose="020F0704030504030204" pitchFamily="34" charset="77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FBAC11D-BF27-FEDD-1D3D-D0CA48D3A3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CBA534-4B09-CF11-02DA-A94D5449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D4D07-56F9-0313-A742-4821866AC89F}"/>
              </a:ext>
            </a:extLst>
          </p:cNvPr>
          <p:cNvSpPr txBox="1"/>
          <p:nvPr/>
        </p:nvSpPr>
        <p:spPr>
          <a:xfrm>
            <a:off x="747823" y="152400"/>
            <a:ext cx="7329377" cy="9439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K.   T.   L.   V.   E.   R.   A.   G.   E.   G.   C.   S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C.   A.   N.  C.   X.   B.   W.   R.   C.   N.   D.   G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J.   S.   A.   E.   U.   O.   X.    A.   N.   I.    C.    N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P.   R.   O.   S.   M.   Z.   Q.   C.   U.   H.   H.    I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G.   M.   E.   T.   K.    T   Q.   E.    O.   G.    I.    T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R.   O.   B.   B.   E.   R.   N.   F.    B.   U.    L.   O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T.    C.   O.   S.   T.   U.   M.   E.   S.   A.    D.   O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K.   J.    J.    D.   H.   U.   C.   H.   T.   L.    Y.   H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T.   N.    E.   M.   N.   O.   R.    I.    V.   N.   E.   S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Q.   D.   N.   R.    S.   E.   M.    Y.   O.   J.   O.   W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X.    Z.   C.   F.     L.   G.   W.   Q.   Q.   R.   O.   C</a:t>
            </a: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r>
              <a:rPr lang="en-US" sz="24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E.   A.   L.      I.   N.    G.    S.    G.   T.   Z.   U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endParaRPr lang="en-US" sz="2400" dirty="0"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endParaRPr lang="en-US" sz="2400" dirty="0"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 startAt="8"/>
            </a:pPr>
            <a:endParaRPr lang="en-US" sz="24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10287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dirty="0">
                <a:solidFill>
                  <a:srgbClr val="001320"/>
                </a:solidFill>
                <a:latin typeface="Times New Roman" panose="02020603050405020304" pitchFamily="18" charset="0"/>
                <a:ea typeface="Arial Unicode MS"/>
              </a:rPr>
              <a:t>Θ</a:t>
            </a:r>
            <a:r>
              <a:rPr lang="en-US" sz="4400" b="1" dirty="0" err="1">
                <a:solidFill>
                  <a:srgbClr val="001320"/>
                </a:solidFill>
                <a:latin typeface="Times New Roman" panose="02020603050405020304" pitchFamily="18" charset="0"/>
                <a:ea typeface="Arial Unicode MS"/>
              </a:rPr>
              <a:t>λῖψις</a:t>
            </a:r>
            <a:r>
              <a:rPr lang="en-US" sz="4400" b="1" dirty="0">
                <a:solidFill>
                  <a:srgbClr val="001320"/>
                </a:solidFill>
                <a:latin typeface="Times New Roman" panose="02020603050405020304" pitchFamily="18" charset="0"/>
                <a:ea typeface="Arial Unicode MS"/>
              </a:rPr>
              <a:t>- </a:t>
            </a:r>
            <a:r>
              <a:rPr lang="en-US" sz="5400" b="1" dirty="0">
                <a:solidFill>
                  <a:srgbClr val="FF0000"/>
                </a:solidFill>
                <a:latin typeface="Cooper Black" panose="0208090404030B020404" pitchFamily="18" charset="77"/>
                <a:ea typeface="Arial Unicode MS"/>
              </a:rPr>
              <a:t>“trouble” </a:t>
            </a:r>
          </a:p>
          <a:p>
            <a:pPr algn="ctr"/>
            <a:endParaRPr lang="en-US" sz="4400" b="1" dirty="0">
              <a:solidFill>
                <a:srgbClr val="001320"/>
              </a:solidFill>
              <a:ea typeface="Arial Unicode MS"/>
            </a:endParaRPr>
          </a:p>
          <a:p>
            <a:pPr algn="ctr"/>
            <a:r>
              <a:rPr lang="en-US" sz="4400" b="1" dirty="0">
                <a:solidFill>
                  <a:srgbClr val="001320"/>
                </a:solidFill>
                <a:latin typeface="Arial Rounded MT Bold" panose="020F0704030504030204" pitchFamily="34" charset="77"/>
                <a:ea typeface="Arial Unicode MS"/>
              </a:rPr>
              <a:t>to hem in, back into a corner, present no way out, create undue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9068F-97B5-345B-B48D-E119ED401B5D}"/>
              </a:ext>
            </a:extLst>
          </p:cNvPr>
          <p:cNvSpPr txBox="1"/>
          <p:nvPr/>
        </p:nvSpPr>
        <p:spPr>
          <a:xfrm>
            <a:off x="5562600" y="1676400"/>
            <a:ext cx="62843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latin typeface="Marker Felt Thin" panose="02000400000000000000" pitchFamily="2" charset="77"/>
              </a:rPr>
              <a:t>MORE</a:t>
            </a:r>
            <a:r>
              <a:rPr lang="en-US" sz="6600" dirty="0">
                <a:solidFill>
                  <a:schemeClr val="bg2"/>
                </a:solidFill>
                <a:latin typeface="Cooper Black" panose="0208090404030B020404" pitchFamily="18" charset="77"/>
              </a:rPr>
              <a:t> </a:t>
            </a:r>
          </a:p>
          <a:p>
            <a:r>
              <a:rPr lang="en-US" sz="6600" dirty="0">
                <a:solidFill>
                  <a:schemeClr val="bg2"/>
                </a:solidFill>
                <a:latin typeface="Cooper Black" panose="0208090404030B020404" pitchFamily="18" charset="77"/>
              </a:rPr>
              <a:t>GOOD NEWS!!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D5B8B-550C-EFBC-DD81-697B3964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0962" y="-30646"/>
            <a:ext cx="5166485" cy="68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DE5AA-C4AA-8016-5716-57592FE2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13"/>
            <a:ext cx="777240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D8D30-B5EE-BF51-C38A-68FBA72D1CC3}"/>
              </a:ext>
            </a:extLst>
          </p:cNvPr>
          <p:cNvSpPr txBox="1"/>
          <p:nvPr/>
        </p:nvSpPr>
        <p:spPr>
          <a:xfrm>
            <a:off x="381000" y="5170893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Arial Rounded MT Bold" panose="020F0704030504030204" pitchFamily="34" charset="77"/>
              </a:rPr>
              <a:t>One of the greatest gifts you can give a child is an environment of supercharged joy.</a:t>
            </a:r>
          </a:p>
        </p:txBody>
      </p:sp>
    </p:spTree>
    <p:extLst>
      <p:ext uri="{BB962C8B-B14F-4D97-AF65-F5344CB8AC3E}">
        <p14:creationId xmlns:p14="http://schemas.microsoft.com/office/powerpoint/2010/main" val="1291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DE5AA-C4AA-8016-5716-57592FE2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13"/>
            <a:ext cx="777240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D8D30-B5EE-BF51-C38A-68FBA72D1CC3}"/>
              </a:ext>
            </a:extLst>
          </p:cNvPr>
          <p:cNvSpPr txBox="1"/>
          <p:nvPr/>
        </p:nvSpPr>
        <p:spPr>
          <a:xfrm>
            <a:off x="2133600" y="547867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Arial Rounded MT Bold" panose="020F0704030504030204" pitchFamily="34" charset="77"/>
              </a:rPr>
              <a:t>How God can work through us …</a:t>
            </a:r>
          </a:p>
        </p:txBody>
      </p:sp>
    </p:spTree>
    <p:extLst>
      <p:ext uri="{BB962C8B-B14F-4D97-AF65-F5344CB8AC3E}">
        <p14:creationId xmlns:p14="http://schemas.microsoft.com/office/powerpoint/2010/main" val="11352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DC6EA8-AE91-4BD8-B1CB-A2662537214B}"/>
              </a:ext>
            </a:extLst>
          </p:cNvPr>
          <p:cNvSpPr txBox="1"/>
          <p:nvPr/>
        </p:nvSpPr>
        <p:spPr>
          <a:xfrm>
            <a:off x="304800" y="2459504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Apple Casual" pitchFamily="2" charset="77"/>
              </a:rPr>
              <a:t>A laughing child </a:t>
            </a:r>
          </a:p>
          <a:p>
            <a:pPr algn="ctr"/>
            <a:r>
              <a:rPr lang="en-US" sz="6000" b="1" i="1" dirty="0">
                <a:latin typeface="Apple Casual" pitchFamily="2" charset="77"/>
              </a:rPr>
              <a:t>is a healing child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30F0E-94CB-D6FD-E20D-171B08A79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3729E-AB91-5F2F-A206-51FF56CA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748"/>
            <a:ext cx="12230100" cy="815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81109-8F2D-C58E-E3BE-EEC2AF190E27}"/>
              </a:ext>
            </a:extLst>
          </p:cNvPr>
          <p:cNvSpPr txBox="1"/>
          <p:nvPr/>
        </p:nvSpPr>
        <p:spPr>
          <a:xfrm>
            <a:off x="3426839" y="2570178"/>
            <a:ext cx="533832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pple Casual" pitchFamily="2" charset="77"/>
              </a:rPr>
              <a:t>6 months later…</a:t>
            </a:r>
          </a:p>
          <a:p>
            <a:r>
              <a:rPr lang="en-US" sz="4400" dirty="0">
                <a:solidFill>
                  <a:srgbClr val="FF0000"/>
                </a:solidFill>
                <a:latin typeface="Apple Casual" pitchFamily="2" charset="77"/>
              </a:rPr>
              <a:t>   Changes made …</a:t>
            </a:r>
          </a:p>
          <a:p>
            <a:r>
              <a:rPr lang="en-US" sz="4400" dirty="0">
                <a:solidFill>
                  <a:srgbClr val="FF0000"/>
                </a:solidFill>
                <a:latin typeface="Apple Casual" pitchFamily="2" charset="77"/>
              </a:rPr>
              <a:t>   Changes seen…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42A2C-066A-F633-AE5F-2C1CA59705DF}"/>
              </a:ext>
            </a:extLst>
          </p:cNvPr>
          <p:cNvSpPr txBox="1"/>
          <p:nvPr/>
        </p:nvSpPr>
        <p:spPr>
          <a:xfrm>
            <a:off x="9666627" y="5981267"/>
            <a:ext cx="1517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4035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94625-7AB0-5700-040D-06EDCE15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0800"/>
            <a:ext cx="12192000" cy="10570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73383-E6AD-E83A-E2F1-5E59180A14F7}"/>
              </a:ext>
            </a:extLst>
          </p:cNvPr>
          <p:cNvSpPr txBox="1"/>
          <p:nvPr/>
        </p:nvSpPr>
        <p:spPr>
          <a:xfrm>
            <a:off x="723900" y="3733800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Apple Casual" pitchFamily="2" charset="77"/>
              </a:rPr>
              <a:t>“Bouncing balls are one of the most powerful preventative medicines on planet earth.” </a:t>
            </a:r>
            <a:r>
              <a:rPr lang="en-US" sz="4800" dirty="0">
                <a:solidFill>
                  <a:schemeClr val="bg1"/>
                </a:solidFill>
                <a:latin typeface="Apple Casual" pitchFamily="2" charset="77"/>
              </a:rPr>
              <a:t>Dr. Rachel Crowder </a:t>
            </a:r>
          </a:p>
        </p:txBody>
      </p:sp>
    </p:spTree>
    <p:extLst>
      <p:ext uri="{BB962C8B-B14F-4D97-AF65-F5344CB8AC3E}">
        <p14:creationId xmlns:p14="http://schemas.microsoft.com/office/powerpoint/2010/main" val="16998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6E6EE-7AB8-4A6A-B844-7A488DFBC366}"/>
              </a:ext>
            </a:extLst>
          </p:cNvPr>
          <p:cNvSpPr txBox="1"/>
          <p:nvPr/>
        </p:nvSpPr>
        <p:spPr>
          <a:xfrm>
            <a:off x="-76200" y="-76200"/>
            <a:ext cx="12573000" cy="7239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E236-DD84-BC45-38FB-3213DE701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7200" y="152401"/>
            <a:ext cx="3824177" cy="655319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ABUSE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CONTENTMENT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GOODNEWS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HEALING 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ROBBER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BOUNCE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COSTUMES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GRACE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JOY 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SHOOTINGS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CHILD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ENVIRONMENT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GRACE</a:t>
            </a:r>
          </a:p>
          <a:p>
            <a:r>
              <a:rPr lang="en-US" sz="3600" dirty="0">
                <a:latin typeface="Arial Rounded MT Bold" panose="020F0704030504030204" pitchFamily="34" charset="77"/>
              </a:rPr>
              <a:t>LAUGHING</a:t>
            </a:r>
          </a:p>
          <a:p>
            <a:endParaRPr lang="en-US" sz="3600" dirty="0">
              <a:latin typeface="Arial Rounded MT Bold" panose="020F0704030504030204" pitchFamily="34" charset="77"/>
            </a:endParaRPr>
          </a:p>
          <a:p>
            <a:endParaRPr lang="en-US" sz="3600" dirty="0">
              <a:latin typeface="Arial Rounded MT Bold" panose="020F0704030504030204" pitchFamily="34" charset="77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FBAC11D-BF27-FEDD-1D3D-D0CA48D3A3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CBA534-4B09-CF11-02DA-A94D5449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15F96-1A04-04C6-7371-55E2FC27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" y="-152408"/>
            <a:ext cx="7455195" cy="96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08B3A33-C7DD-5973-62FA-C7E256F9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762000"/>
            <a:ext cx="61722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Crafting a  Joyful Word in a Joyless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99ECA-10EE-BC9F-0F38-BD66E62A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08B3A33-C7DD-5973-62FA-C7E256F9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002631"/>
            <a:ext cx="6477000" cy="28527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Roger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Walterhouse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</a:b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</a:b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Director, Ministry Programs</a:t>
            </a:r>
            <a:b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</a:b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Feed the Hungry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99ECA-10EE-BC9F-0F38-BD66E62A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3506-22C4-14A7-6CE7-4384AF1E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85875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Breakout Rooms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B2C3A-C269-70B8-D994-9720AF04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2247900"/>
            <a:ext cx="11811000" cy="23622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Share who you are and where you serve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What does joy mean to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114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08B3A33-C7DD-5973-62FA-C7E256F9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762000"/>
            <a:ext cx="61722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anose="0208090404030B020404" pitchFamily="18" charset="77"/>
              </a:rPr>
              <a:t>Crafting a  Joyful Word in a Joyless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99ECA-10EE-BC9F-0F38-BD66E62A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4038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BIG IDEA: </a:t>
            </a:r>
            <a:br>
              <a:rPr lang="en-US" b="1" dirty="0">
                <a:latin typeface="Arial Rounded MT Bold" panose="020F0704030504030204" pitchFamily="34" charset="77"/>
              </a:rPr>
            </a:br>
            <a:r>
              <a:rPr lang="en-US" sz="4900" b="1" dirty="0">
                <a:latin typeface="Arial Rounded MT Bold" panose="020F0704030504030204" pitchFamily="34" charset="77"/>
              </a:rPr>
              <a:t>Purposely planning joy into your environment and </a:t>
            </a:r>
            <a:r>
              <a:rPr lang="en-US" sz="4900" b="1" dirty="0" err="1">
                <a:latin typeface="Arial Rounded MT Bold" panose="020F0704030504030204" pitchFamily="34" charset="77"/>
              </a:rPr>
              <a:t>KIDStory</a:t>
            </a:r>
            <a:r>
              <a:rPr lang="en-US" sz="4900" b="1" dirty="0">
                <a:latin typeface="Arial Rounded MT Bold" panose="020F0704030504030204" pitchFamily="34" charset="77"/>
              </a:rPr>
              <a:t> lesson will significantly enhance life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3917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81C927-5FFD-DBD6-161A-8F878C47FC78}"/>
              </a:ext>
            </a:extLst>
          </p:cNvPr>
          <p:cNvSpPr txBox="1"/>
          <p:nvPr/>
        </p:nvSpPr>
        <p:spPr>
          <a:xfrm>
            <a:off x="8017566" y="2761564"/>
            <a:ext cx="2895600" cy="5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9068F-97B5-345B-B48D-E119ED401B5D}"/>
              </a:ext>
            </a:extLst>
          </p:cNvPr>
          <p:cNvSpPr txBox="1"/>
          <p:nvPr/>
        </p:nvSpPr>
        <p:spPr>
          <a:xfrm>
            <a:off x="1125568" y="860382"/>
            <a:ext cx="99408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ooper Black" panose="0208090404030B020404" pitchFamily="18" charset="77"/>
              </a:rPr>
              <a:t>The World Kids Live In</a:t>
            </a:r>
          </a:p>
          <a:p>
            <a:pPr algn="ctr"/>
            <a:r>
              <a:rPr lang="en-US" sz="6600" dirty="0">
                <a:latin typeface="Cooper Black" panose="0208090404030B020404" pitchFamily="18" charset="77"/>
              </a:rPr>
              <a:t>True or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64945-93C6-00E2-DDBF-13B3AA3A6395}"/>
              </a:ext>
            </a:extLst>
          </p:cNvPr>
          <p:cNvSpPr txBox="1"/>
          <p:nvPr/>
        </p:nvSpPr>
        <p:spPr>
          <a:xfrm>
            <a:off x="1447800" y="3200401"/>
            <a:ext cx="10041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 the US alone, 140,000 children lost their primary or secondary caregiver </a:t>
            </a:r>
          </a:p>
          <a:p>
            <a:r>
              <a:rPr lang="en-US" sz="40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 covid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16038</TotalTime>
  <Words>623</Words>
  <Application>Microsoft Macintosh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Apple Casual</vt:lpstr>
      <vt:lpstr>Arial</vt:lpstr>
      <vt:lpstr>Arial Rounded MT Bold</vt:lpstr>
      <vt:lpstr>Calibri</vt:lpstr>
      <vt:lpstr>Calibri Light</vt:lpstr>
      <vt:lpstr>Chalkboard SE</vt:lpstr>
      <vt:lpstr>Cooper Black</vt:lpstr>
      <vt:lpstr>Marker Felt Thin</vt:lpstr>
      <vt:lpstr>Times New Roman</vt:lpstr>
      <vt:lpstr>Office Theme</vt:lpstr>
      <vt:lpstr>Crafting a  Joyful Word in a Joyless World</vt:lpstr>
      <vt:lpstr>PowerPoint Presentation</vt:lpstr>
      <vt:lpstr>PowerPoint Presentation</vt:lpstr>
      <vt:lpstr>Crafting a  Joyful Word in a Joyless World</vt:lpstr>
      <vt:lpstr>Roger Walterhouse  Director, Ministry Programs Feed the Hungry</vt:lpstr>
      <vt:lpstr>Breakout Rooms</vt:lpstr>
      <vt:lpstr>Crafting a  Joyful Word in a Joyless World</vt:lpstr>
      <vt:lpstr>BIG IDEA:  Purposely planning joy into your environment and KIDStory lesson will significantly enhance life transformation. </vt:lpstr>
      <vt:lpstr>PowerPoint Presentation</vt:lpstr>
      <vt:lpstr>PowerPoint Presentation</vt:lpstr>
      <vt:lpstr>PowerPoint Presentation</vt:lpstr>
      <vt:lpstr>PowerPoint Presentation</vt:lpstr>
      <vt:lpstr>What is JOY?!!!</vt:lpstr>
      <vt:lpstr>Xara- Joy- to be favorably disposed towards God’s grace</vt:lpstr>
      <vt:lpstr>When There is Joy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Heart for  Children’s Ministry</dc:title>
  <dc:creator>Roger Walterhouse</dc:creator>
  <cp:keywords/>
  <cp:lastModifiedBy>Gary Strudler</cp:lastModifiedBy>
  <cp:revision>224</cp:revision>
  <cp:lastPrinted>2020-01-15T19:14:48Z</cp:lastPrinted>
  <dcterms:created xsi:type="dcterms:W3CDTF">2019-02-22T17:06:22Z</dcterms:created>
  <dcterms:modified xsi:type="dcterms:W3CDTF">2023-04-26T18:21:27Z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